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89"/>
    <p:restoredTop sz="94719"/>
  </p:normalViewPr>
  <p:slideViewPr>
    <p:cSldViewPr snapToGrid="0" snapToObjects="1" showGuides="1">
      <p:cViewPr varScale="1">
        <p:scale>
          <a:sx n="94" d="100"/>
          <a:sy n="94" d="100"/>
        </p:scale>
        <p:origin x="1664" y="19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7A6621D-618B-324E-A316-485B35972249}" type="datetimeFigureOut">
              <a:rPr lang="en-US" smtClean="0"/>
              <a:t>2/2/18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FD7CB-665D-D441-9713-21DB24E102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095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29C208E4-B987-4B62-B5BE-FC5AEB15C575}" type="slidenum">
              <a:rPr lang="en-US" smtClean="0">
                <a:solidFill>
                  <a:prstClr val="black"/>
                </a:solidFill>
                <a:latin typeface="Arial" pitchFamily="43" charset="0"/>
                <a:ea typeface="ヒラギノ角ゴ Pro W3" pitchFamily="43" charset="-128"/>
                <a:cs typeface="ヒラギノ角ゴ Pro W3" pitchFamily="43" charset="-128"/>
              </a:rPr>
              <a:pPr/>
              <a:t>1</a:t>
            </a:fld>
            <a:endParaRPr lang="en-US">
              <a:solidFill>
                <a:prstClr val="black"/>
              </a:solidFill>
              <a:latin typeface="Arial" pitchFamily="43" charset="0"/>
              <a:ea typeface="ヒラギノ角ゴ Pro W3" pitchFamily="43" charset="-128"/>
              <a:cs typeface="ヒラギノ角ゴ Pro W3" pitchFamily="43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761753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89126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889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7029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83259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93333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3111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4850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73510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98960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7164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62665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B14935-0C60-BB45-B227-8C09729E7BD3}" type="datetimeFigureOut">
              <a:rPr lang="en-US" smtClean="0"/>
              <a:t>2/2/18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13C33E-5BF7-E148-A394-5C2BE0004C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18150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Rectangle 71"/>
          <p:cNvSpPr/>
          <p:nvPr/>
        </p:nvSpPr>
        <p:spPr>
          <a:xfrm>
            <a:off x="0" y="6646333"/>
            <a:ext cx="8920146" cy="211667"/>
          </a:xfrm>
          <a:prstGeom prst="rect">
            <a:avLst/>
          </a:prstGeom>
          <a:solidFill>
            <a:srgbClr val="00B0F0"/>
          </a:solidFill>
          <a:ln>
            <a:solidFill>
              <a:srgbClr val="CCFF6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38094" tIns="19047" rIns="38094" bIns="19047" rtlCol="0" anchor="ctr"/>
          <a:lstStyle/>
          <a:p>
            <a:pPr algn="ctr" defTabSz="913488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6" name="Text Box 25"/>
          <p:cNvSpPr txBox="1">
            <a:spLocks noChangeArrowheads="1"/>
          </p:cNvSpPr>
          <p:nvPr/>
        </p:nvSpPr>
        <p:spPr bwMode="auto">
          <a:xfrm>
            <a:off x="352711" y="2477722"/>
            <a:ext cx="2621246" cy="592464"/>
          </a:xfrm>
          <a:prstGeom prst="rect">
            <a:avLst/>
          </a:prstGeom>
          <a:solidFill>
            <a:srgbClr val="FFFF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38094" tIns="19047" rIns="38094" bIns="19047">
            <a:prstTxWarp prst="textNoShape">
              <a:avLst/>
            </a:prstTxWarp>
            <a:spAutoFit/>
          </a:bodyPr>
          <a:lstStyle/>
          <a:p>
            <a:pPr marL="166688" indent="-166688" defTabSz="913488">
              <a:buSzPct val="100000"/>
            </a:pP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Describe the strategy you tried.</a:t>
            </a:r>
            <a:endParaRPr lang="en-US" sz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166688" indent="-166688" defTabSz="913488">
              <a:buSzPct val="100000"/>
              <a:buFont typeface="Arial"/>
              <a:buChar char="•"/>
            </a:pPr>
            <a:r>
              <a:rPr lang="en-US" sz="1200" dirty="0">
                <a:solidFill>
                  <a:prstClr val="black"/>
                </a:solidFill>
                <a:latin typeface="Arial"/>
                <a:cs typeface="Arial"/>
              </a:rPr>
              <a:t>A </a:t>
            </a: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summary </a:t>
            </a:r>
            <a:r>
              <a:rPr lang="en-US" sz="1200" dirty="0">
                <a:solidFill>
                  <a:prstClr val="black"/>
                </a:solidFill>
                <a:latin typeface="Arial"/>
                <a:cs typeface="Arial"/>
              </a:rPr>
              <a:t>&amp;/or a  bullet-point list or flow chart</a:t>
            </a: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.</a:t>
            </a:r>
            <a:endParaRPr lang="en-US" sz="1200" dirty="0">
              <a:solidFill>
                <a:prstClr val="black"/>
              </a:solidFill>
              <a:latin typeface="Arial"/>
              <a:cs typeface="Arial"/>
            </a:endParaRPr>
          </a:p>
        </p:txBody>
      </p:sp>
      <p:sp>
        <p:nvSpPr>
          <p:cNvPr id="14344" name="Text Box 23"/>
          <p:cNvSpPr txBox="1">
            <a:spLocks noChangeArrowheads="1"/>
          </p:cNvSpPr>
          <p:nvPr/>
        </p:nvSpPr>
        <p:spPr bwMode="auto">
          <a:xfrm>
            <a:off x="6120921" y="4314152"/>
            <a:ext cx="2595345" cy="407798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38094" tIns="19047" rIns="38094" bIns="19047">
            <a:prstTxWarp prst="textNoShape">
              <a:avLst/>
            </a:prstTxWarp>
            <a:spAutoFit/>
          </a:bodyPr>
          <a:lstStyle/>
          <a:p>
            <a:pPr defTabSz="913488" eaLnBrk="0" hangingPunct="0">
              <a:buClr>
                <a:prstClr val="white"/>
              </a:buClr>
            </a:pP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Next steps instructionally to build on intervention you’ve described</a:t>
            </a: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.</a:t>
            </a:r>
            <a:endParaRPr lang="en-US" sz="1200" dirty="0" smtClean="0">
              <a:solidFill>
                <a:prstClr val="black"/>
              </a:solidFill>
              <a:latin typeface="Arial"/>
              <a:cs typeface="Arial"/>
            </a:endParaRPr>
          </a:p>
        </p:txBody>
      </p:sp>
      <p:sp>
        <p:nvSpPr>
          <p:cNvPr id="26" name="Rounded Rectangle 25"/>
          <p:cNvSpPr/>
          <p:nvPr/>
        </p:nvSpPr>
        <p:spPr bwMode="auto">
          <a:xfrm>
            <a:off x="337947" y="3181122"/>
            <a:ext cx="2636010" cy="262458"/>
          </a:xfrm>
          <a:prstGeom prst="roundRect">
            <a:avLst/>
          </a:prstGeom>
          <a:solidFill>
            <a:srgbClr val="76D6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38094" tIns="19047" rIns="38094" bIns="19047">
            <a:prstTxWarp prst="textNoShape">
              <a:avLst/>
            </a:prstTxWarp>
          </a:bodyPr>
          <a:lstStyle/>
          <a:p>
            <a:pPr algn="ctr" defTabSz="913488" eaLnBrk="0" hangingPunct="0">
              <a:defRPr/>
            </a:pPr>
            <a:r>
              <a:rPr lang="en-US" sz="1400" b="1" cap="all" dirty="0" smtClean="0">
                <a:solidFill>
                  <a:prstClr val="white"/>
                </a:solidFill>
                <a:latin typeface="Arial" pitchFamily="37" charset="0"/>
                <a:ea typeface="ヒラギノ角ゴ Pro W3" pitchFamily="37" charset="-128"/>
                <a:cs typeface="ヒラギノ角ゴ Pro W3" pitchFamily="37" charset="-128"/>
              </a:rPr>
              <a:t>Products</a:t>
            </a:r>
            <a:endParaRPr lang="en-US" sz="1400" b="1" cap="all" dirty="0">
              <a:solidFill>
                <a:prstClr val="black"/>
              </a:solidFill>
              <a:latin typeface="Arial" pitchFamily="37" charset="0"/>
              <a:ea typeface="ヒラギノ角ゴ Pro W3" pitchFamily="37" charset="-128"/>
              <a:cs typeface="ヒラギノ角ゴ Pro W3" pitchFamily="37" charset="-128"/>
            </a:endParaRPr>
          </a:p>
        </p:txBody>
      </p:sp>
      <p:sp>
        <p:nvSpPr>
          <p:cNvPr id="29" name="Rounded Rectangle 28"/>
          <p:cNvSpPr/>
          <p:nvPr/>
        </p:nvSpPr>
        <p:spPr bwMode="auto">
          <a:xfrm>
            <a:off x="361333" y="2169843"/>
            <a:ext cx="2614745" cy="230849"/>
          </a:xfrm>
          <a:prstGeom prst="roundRect">
            <a:avLst/>
          </a:prstGeom>
          <a:solidFill>
            <a:srgbClr val="76D6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38094" tIns="19047" rIns="38094" bIns="19047">
            <a:prstTxWarp prst="textNoShape">
              <a:avLst/>
            </a:prstTxWarp>
          </a:bodyPr>
          <a:lstStyle/>
          <a:p>
            <a:pPr algn="ctr" defTabSz="913488" eaLnBrk="0" hangingPunct="0">
              <a:defRPr/>
            </a:pPr>
            <a:r>
              <a:rPr lang="en-US" sz="1400" b="1" dirty="0" smtClean="0">
                <a:solidFill>
                  <a:prstClr val="white"/>
                </a:solidFill>
                <a:latin typeface="Arial" pitchFamily="37" charset="0"/>
                <a:ea typeface="ヒラギノ角ゴ Pro W3" pitchFamily="37" charset="-128"/>
                <a:cs typeface="ヒラギノ角ゴ Pro W3" pitchFamily="37" charset="-128"/>
              </a:rPr>
              <a:t>Instructional Strategy</a:t>
            </a:r>
            <a:endParaRPr lang="en-US" sz="2000" dirty="0">
              <a:solidFill>
                <a:prstClr val="black"/>
              </a:solidFill>
              <a:latin typeface="Arial" pitchFamily="37" charset="0"/>
              <a:ea typeface="ヒラギノ角ゴ Pro W3" pitchFamily="37" charset="-128"/>
              <a:cs typeface="ヒラギノ角ゴ Pro W3" pitchFamily="37" charset="-128"/>
            </a:endParaRPr>
          </a:p>
        </p:txBody>
      </p:sp>
      <p:sp>
        <p:nvSpPr>
          <p:cNvPr id="32" name="Rounded Rectangle 31"/>
          <p:cNvSpPr/>
          <p:nvPr/>
        </p:nvSpPr>
        <p:spPr bwMode="auto">
          <a:xfrm>
            <a:off x="6120922" y="2199293"/>
            <a:ext cx="2721915" cy="217667"/>
          </a:xfrm>
          <a:prstGeom prst="roundRect">
            <a:avLst/>
          </a:prstGeom>
          <a:solidFill>
            <a:srgbClr val="0070C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38094" tIns="19047" rIns="38094" bIns="19047">
            <a:prstTxWarp prst="textNoShape">
              <a:avLst/>
            </a:prstTxWarp>
          </a:bodyPr>
          <a:lstStyle/>
          <a:p>
            <a:pPr algn="ctr" defTabSz="913488" eaLnBrk="0" hangingPunct="0">
              <a:defRPr/>
            </a:pPr>
            <a:r>
              <a:rPr lang="en-US" sz="1400" b="1" dirty="0" smtClean="0">
                <a:solidFill>
                  <a:prstClr val="white"/>
                </a:solidFill>
                <a:latin typeface="Arial" pitchFamily="37" charset="0"/>
                <a:ea typeface="ヒラギノ角ゴ Pro W3" pitchFamily="37" charset="-128"/>
                <a:cs typeface="ヒラギノ角ゴ Pro W3" pitchFamily="37" charset="-128"/>
              </a:rPr>
              <a:t>LESSONS LEARNED</a:t>
            </a:r>
            <a:endParaRPr lang="en-US" sz="1400" dirty="0">
              <a:solidFill>
                <a:prstClr val="white"/>
              </a:solidFill>
              <a:latin typeface="Arial" pitchFamily="37" charset="0"/>
              <a:ea typeface="ヒラギノ角ゴ Pro W3" pitchFamily="37" charset="-128"/>
              <a:cs typeface="ヒラギノ角ゴ Pro W3" pitchFamily="37" charset="-128"/>
            </a:endParaRPr>
          </a:p>
        </p:txBody>
      </p:sp>
      <p:sp>
        <p:nvSpPr>
          <p:cNvPr id="20" name="Rectangle 19"/>
          <p:cNvSpPr/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38094" tIns="19047" rIns="38094" bIns="19047" numCol="1" rtlCol="0" anchor="t" anchorCtr="0" compatLnSpc="1">
            <a:prstTxWarp prst="textNoShape">
              <a:avLst/>
            </a:prstTxWarp>
          </a:bodyPr>
          <a:lstStyle/>
          <a:p>
            <a:pPr defTabSz="380939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sz="1000" dirty="0">
              <a:solidFill>
                <a:prstClr val="black"/>
              </a:solidFill>
              <a:latin typeface="Arial" pitchFamily="80" charset="0"/>
              <a:ea typeface="ヒラギノ角ゴ Pro W3" pitchFamily="80" charset="-128"/>
              <a:cs typeface="ヒラギノ角ゴ Pro W3" pitchFamily="80" charset="-128"/>
            </a:endParaRPr>
          </a:p>
        </p:txBody>
      </p:sp>
      <p:sp>
        <p:nvSpPr>
          <p:cNvPr id="68" name="Rectangle 67"/>
          <p:cNvSpPr/>
          <p:nvPr/>
        </p:nvSpPr>
        <p:spPr>
          <a:xfrm>
            <a:off x="196351" y="0"/>
            <a:ext cx="8947649" cy="211667"/>
          </a:xfrm>
          <a:prstGeom prst="rect">
            <a:avLst/>
          </a:prstGeom>
          <a:solidFill>
            <a:srgbClr val="00B0F0"/>
          </a:solidFill>
          <a:ln>
            <a:solidFill>
              <a:srgbClr val="0000FF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38094" tIns="19047" rIns="38094" bIns="19047" rtlCol="0" anchor="ctr"/>
          <a:lstStyle/>
          <a:p>
            <a:pPr algn="ctr" defTabSz="913488" eaLnBrk="0" hangingPunct="0">
              <a:defRPr/>
            </a:pPr>
            <a:r>
              <a:rPr lang="en-US" b="1" dirty="0">
                <a:solidFill>
                  <a:prstClr val="white"/>
                </a:solidFill>
                <a:latin typeface="Arial" pitchFamily="37" charset="0"/>
                <a:ea typeface="ヒラギノ角ゴ Pro W3" pitchFamily="37" charset="-128"/>
                <a:cs typeface="ヒラギノ角ゴ Pro W3" pitchFamily="37" charset="-128"/>
              </a:rPr>
              <a:t>  </a:t>
            </a:r>
            <a:r>
              <a:rPr lang="en-US" b="1" dirty="0" smtClean="0">
                <a:solidFill>
                  <a:prstClr val="white"/>
                </a:solidFill>
                <a:latin typeface="Arial" pitchFamily="37" charset="0"/>
                <a:ea typeface="ヒラギノ角ゴ Pro W3" pitchFamily="37" charset="-128"/>
                <a:cs typeface="ヒラギノ角ゴ Pro W3" pitchFamily="37" charset="-128"/>
              </a:rPr>
              <a:t>Middle School Math Partnership Spring 2018</a:t>
            </a:r>
            <a:endParaRPr lang="en-US" dirty="0">
              <a:solidFill>
                <a:prstClr val="white"/>
              </a:solidFill>
              <a:latin typeface="Arial" pitchFamily="37" charset="0"/>
              <a:ea typeface="ヒラギノ角ゴ Pro W3" pitchFamily="37" charset="-128"/>
              <a:cs typeface="ヒラギノ角ゴ Pro W3" pitchFamily="37" charset="-128"/>
            </a:endParaRPr>
          </a:p>
        </p:txBody>
      </p:sp>
      <p:sp>
        <p:nvSpPr>
          <p:cNvPr id="70" name="Rectangle 69"/>
          <p:cNvSpPr/>
          <p:nvPr/>
        </p:nvSpPr>
        <p:spPr>
          <a:xfrm rot="16200000">
            <a:off x="5609167" y="3323166"/>
            <a:ext cx="6858000" cy="211667"/>
          </a:xfrm>
          <a:prstGeom prst="rect">
            <a:avLst/>
          </a:prstGeom>
          <a:solidFill>
            <a:srgbClr val="92D050"/>
          </a:solidFill>
          <a:ln>
            <a:solidFill>
              <a:srgbClr val="6699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38094" tIns="19047" rIns="38094" bIns="19047" rtlCol="0" anchor="ctr"/>
          <a:lstStyle/>
          <a:p>
            <a:pPr algn="ctr" defTabSz="913488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71" name="Rectangle 70"/>
          <p:cNvSpPr/>
          <p:nvPr/>
        </p:nvSpPr>
        <p:spPr>
          <a:xfrm rot="16200000">
            <a:off x="-3316754" y="3316755"/>
            <a:ext cx="6858001" cy="224491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38094" tIns="19047" rIns="38094" bIns="19047" rtlCol="0" anchor="ctr"/>
          <a:lstStyle/>
          <a:p>
            <a:pPr algn="ctr" defTabSz="913488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74" name="Text Box 25"/>
          <p:cNvSpPr txBox="1">
            <a:spLocks noChangeArrowheads="1"/>
          </p:cNvSpPr>
          <p:nvPr/>
        </p:nvSpPr>
        <p:spPr bwMode="auto">
          <a:xfrm>
            <a:off x="6122698" y="2562487"/>
            <a:ext cx="2702555" cy="777130"/>
          </a:xfrm>
          <a:prstGeom prst="rect">
            <a:avLst/>
          </a:prstGeom>
          <a:solidFill>
            <a:srgbClr val="FFFF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38094" tIns="19047" rIns="38094" bIns="19047">
            <a:prstTxWarp prst="textNoShape">
              <a:avLst/>
            </a:prstTxWarp>
            <a:spAutoFit/>
          </a:bodyPr>
          <a:lstStyle/>
          <a:p>
            <a:pPr defTabSz="913488" eaLnBrk="0" hangingPunct="0">
              <a:spcBef>
                <a:spcPct val="50000"/>
              </a:spcBef>
            </a:pP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Describe what you learned while implementing your intervention that might be useful for others trying this strategy/activity/ or process</a:t>
            </a: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.</a:t>
            </a:r>
          </a:p>
        </p:txBody>
      </p:sp>
      <p:sp>
        <p:nvSpPr>
          <p:cNvPr id="77" name="TextBox 76"/>
          <p:cNvSpPr txBox="1"/>
          <p:nvPr/>
        </p:nvSpPr>
        <p:spPr>
          <a:xfrm>
            <a:off x="319267" y="1152079"/>
            <a:ext cx="8824734" cy="313649"/>
          </a:xfrm>
          <a:prstGeom prst="rect">
            <a:avLst/>
          </a:prstGeom>
          <a:noFill/>
        </p:spPr>
        <p:txBody>
          <a:bodyPr wrap="square" lIns="66776" tIns="33388" rIns="66776" bIns="33388" rtlCol="0">
            <a:spAutoFit/>
          </a:bodyPr>
          <a:lstStyle/>
          <a:p>
            <a:pPr defTabSz="913488"/>
            <a:r>
              <a:rPr lang="en-US" sz="1600" b="1" dirty="0" smtClean="0">
                <a:solidFill>
                  <a:prstClr val="black"/>
                </a:solidFill>
                <a:latin typeface="Arial"/>
                <a:cs typeface="Arial"/>
              </a:rPr>
              <a:t>Student Problem</a:t>
            </a:r>
            <a:r>
              <a:rPr lang="en-US" sz="1600" dirty="0" smtClean="0">
                <a:solidFill>
                  <a:prstClr val="black"/>
                </a:solidFill>
                <a:latin typeface="Arial"/>
                <a:cs typeface="Arial"/>
              </a:rPr>
              <a:t>– </a:t>
            </a:r>
            <a:r>
              <a:rPr lang="en-US" sz="1400" i="1" dirty="0" smtClean="0">
                <a:solidFill>
                  <a:prstClr val="black"/>
                </a:solidFill>
                <a:latin typeface="Arial"/>
                <a:cs typeface="Arial"/>
              </a:rPr>
              <a:t>One or two sentences about the student learning problem you were trying to solve.</a:t>
            </a:r>
            <a:endParaRPr lang="en-US" sz="1400" i="1" dirty="0">
              <a:solidFill>
                <a:prstClr val="black"/>
              </a:solidFill>
              <a:latin typeface="Arial"/>
              <a:cs typeface="Arial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359213" y="867307"/>
            <a:ext cx="5078124" cy="250561"/>
          </a:xfrm>
          <a:prstGeom prst="rect">
            <a:avLst/>
          </a:prstGeom>
          <a:noFill/>
        </p:spPr>
        <p:txBody>
          <a:bodyPr wrap="square" lIns="34779" tIns="17389" rIns="34779" bIns="17389" rtlCol="0">
            <a:spAutoFit/>
          </a:bodyPr>
          <a:lstStyle/>
          <a:p>
            <a:pPr defTabSz="913488"/>
            <a:r>
              <a:rPr lang="en-US" sz="1400" b="1" dirty="0" smtClean="0">
                <a:solidFill>
                  <a:prstClr val="black"/>
                </a:solidFill>
                <a:latin typeface="Arial"/>
                <a:cs typeface="Arial"/>
              </a:rPr>
              <a:t>NAME(S) </a:t>
            </a:r>
            <a:r>
              <a:rPr lang="en-US" sz="1400" b="1" dirty="0">
                <a:solidFill>
                  <a:prstClr val="black"/>
                </a:solidFill>
                <a:latin typeface="Arial"/>
                <a:cs typeface="Arial"/>
              </a:rPr>
              <a:t>of Team members</a:t>
            </a:r>
          </a:p>
        </p:txBody>
      </p:sp>
      <p:sp>
        <p:nvSpPr>
          <p:cNvPr id="80" name="TextBox 79"/>
          <p:cNvSpPr txBox="1"/>
          <p:nvPr/>
        </p:nvSpPr>
        <p:spPr>
          <a:xfrm>
            <a:off x="393121" y="350796"/>
            <a:ext cx="3405810" cy="496782"/>
          </a:xfrm>
          <a:prstGeom prst="rect">
            <a:avLst/>
          </a:prstGeom>
          <a:noFill/>
        </p:spPr>
        <p:txBody>
          <a:bodyPr wrap="square" lIns="34779" tIns="17389" rIns="34779" bIns="17389" rtlCol="0">
            <a:spAutoFit/>
          </a:bodyPr>
          <a:lstStyle/>
          <a:p>
            <a:pPr defTabSz="913488"/>
            <a:r>
              <a:rPr lang="en-US" sz="1600" b="1" dirty="0">
                <a:solidFill>
                  <a:srgbClr val="1F497D"/>
                </a:solidFill>
                <a:latin typeface="Arial"/>
                <a:cs typeface="Arial"/>
              </a:rPr>
              <a:t>POSTER TITLE</a:t>
            </a:r>
          </a:p>
          <a:p>
            <a:pPr defTabSz="913488"/>
            <a:r>
              <a:rPr lang="en-US" sz="1400" b="1" dirty="0" smtClean="0">
                <a:solidFill>
                  <a:srgbClr val="1F497D"/>
                </a:solidFill>
                <a:latin typeface="Arial"/>
                <a:cs typeface="Arial"/>
              </a:rPr>
              <a:t>School Name</a:t>
            </a:r>
            <a:endParaRPr lang="en-US" sz="1400" b="1" dirty="0">
              <a:solidFill>
                <a:srgbClr val="1F497D"/>
              </a:solidFill>
              <a:latin typeface="Arial"/>
              <a:cs typeface="Arial"/>
            </a:endParaRPr>
          </a:p>
        </p:txBody>
      </p:sp>
      <p:sp>
        <p:nvSpPr>
          <p:cNvPr id="81" name="TextBox 80"/>
          <p:cNvSpPr txBox="1"/>
          <p:nvPr/>
        </p:nvSpPr>
        <p:spPr>
          <a:xfrm>
            <a:off x="293945" y="1484684"/>
            <a:ext cx="8651982" cy="529093"/>
          </a:xfrm>
          <a:prstGeom prst="rect">
            <a:avLst/>
          </a:prstGeom>
          <a:noFill/>
        </p:spPr>
        <p:txBody>
          <a:bodyPr wrap="square" lIns="66776" tIns="33388" rIns="66776" bIns="33388" rtlCol="0">
            <a:spAutoFit/>
          </a:bodyPr>
          <a:lstStyle/>
          <a:p>
            <a:pPr defTabSz="913488"/>
            <a:r>
              <a:rPr lang="en-US" sz="1600" b="1" dirty="0" smtClean="0">
                <a:solidFill>
                  <a:prstClr val="black"/>
                </a:solidFill>
                <a:latin typeface="Arial"/>
                <a:cs typeface="Arial"/>
              </a:rPr>
              <a:t>Instructional Strategy</a:t>
            </a:r>
            <a:r>
              <a:rPr lang="en-US" sz="1600" dirty="0" smtClean="0">
                <a:solidFill>
                  <a:prstClr val="black"/>
                </a:solidFill>
                <a:latin typeface="Arial"/>
                <a:cs typeface="Arial"/>
              </a:rPr>
              <a:t>– </a:t>
            </a:r>
            <a:r>
              <a:rPr lang="en-US" sz="1400" i="1" dirty="0" smtClean="0">
                <a:solidFill>
                  <a:prstClr val="black"/>
                </a:solidFill>
                <a:latin typeface="Arial"/>
                <a:cs typeface="Arial"/>
              </a:rPr>
              <a:t>What strategy/activity/process did you (and your PLC?)   implement in order to address the student learning problem you identified? </a:t>
            </a:r>
            <a:endParaRPr lang="en-US" sz="1400" i="1" dirty="0">
              <a:solidFill>
                <a:prstClr val="black"/>
              </a:solidFill>
              <a:latin typeface="Arial"/>
              <a:cs typeface="Arial"/>
            </a:endParaRPr>
          </a:p>
        </p:txBody>
      </p:sp>
      <p:sp>
        <p:nvSpPr>
          <p:cNvPr id="85" name="Text Box 25"/>
          <p:cNvSpPr txBox="1">
            <a:spLocks noChangeArrowheads="1"/>
          </p:cNvSpPr>
          <p:nvPr/>
        </p:nvSpPr>
        <p:spPr bwMode="auto">
          <a:xfrm>
            <a:off x="337947" y="3567498"/>
            <a:ext cx="2636010" cy="1361905"/>
          </a:xfrm>
          <a:prstGeom prst="rect">
            <a:avLst/>
          </a:prstGeom>
          <a:solidFill>
            <a:srgbClr val="FFFF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38094" tIns="19047" rIns="38094" bIns="19047">
            <a:prstTxWarp prst="textNoShape">
              <a:avLst/>
            </a:prstTxWarp>
            <a:spAutoFit/>
          </a:bodyPr>
          <a:lstStyle/>
          <a:p>
            <a:pPr defTabSz="913488">
              <a:buSzPct val="100000"/>
            </a:pPr>
            <a:r>
              <a:rPr lang="en-US" sz="1200" dirty="0">
                <a:solidFill>
                  <a:prstClr val="black"/>
                </a:solidFill>
                <a:latin typeface="Arial"/>
                <a:cs typeface="Arial"/>
              </a:rPr>
              <a:t>Describe </a:t>
            </a: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and provide copies of any products related to your intervention.</a:t>
            </a:r>
            <a:endParaRPr lang="en-US" sz="1200" dirty="0">
              <a:solidFill>
                <a:prstClr val="black"/>
              </a:solidFill>
              <a:latin typeface="Arial"/>
              <a:cs typeface="Arial"/>
            </a:endParaRPr>
          </a:p>
          <a:p>
            <a:pPr marL="223838" indent="-223838" defTabSz="913488">
              <a:buSzPct val="100000"/>
              <a:buFont typeface="Arial"/>
              <a:buChar char="•"/>
            </a:pPr>
            <a:r>
              <a:rPr lang="en-US" sz="1200" dirty="0">
                <a:solidFill>
                  <a:prstClr val="black"/>
                </a:solidFill>
                <a:latin typeface="Arial"/>
                <a:cs typeface="Arial"/>
              </a:rPr>
              <a:t>S</a:t>
            </a: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tudent instruction or summary sheets, data tables, student self-reflection prompts, teacher questions, ideas for implementation, etc</a:t>
            </a:r>
            <a:r>
              <a:rPr lang="en-US" sz="1400" dirty="0" smtClean="0">
                <a:solidFill>
                  <a:prstClr val="black"/>
                </a:solidFill>
                <a:latin typeface="Arial"/>
                <a:cs typeface="Arial"/>
              </a:rPr>
              <a:t>.</a:t>
            </a:r>
            <a:endParaRPr lang="en-US" sz="1400" dirty="0">
              <a:solidFill>
                <a:prstClr val="black"/>
              </a:solidFill>
              <a:latin typeface="Calibri"/>
            </a:endParaRPr>
          </a:p>
        </p:txBody>
      </p:sp>
      <p:sp>
        <p:nvSpPr>
          <p:cNvPr id="90" name="Rectangle 89"/>
          <p:cNvSpPr/>
          <p:nvPr/>
        </p:nvSpPr>
        <p:spPr>
          <a:xfrm flipH="1">
            <a:off x="5545510" y="6408413"/>
            <a:ext cx="3369028" cy="146188"/>
          </a:xfrm>
          <a:prstGeom prst="rect">
            <a:avLst/>
          </a:prstGeom>
        </p:spPr>
        <p:txBody>
          <a:bodyPr wrap="square" lIns="38094" tIns="19047" rIns="38094" bIns="19047">
            <a:spAutoFit/>
          </a:bodyPr>
          <a:lstStyle/>
          <a:p>
            <a:pPr algn="r" defTabSz="913488"/>
            <a:r>
              <a:rPr lang="en-US" sz="700" i="1" dirty="0">
                <a:solidFill>
                  <a:prstClr val="black"/>
                </a:solidFill>
                <a:latin typeface="Arial"/>
                <a:cs typeface="Arial"/>
              </a:rPr>
              <a:t>This work was supported in part </a:t>
            </a:r>
            <a:r>
              <a:rPr lang="en-US" sz="700" i="1" dirty="0" smtClean="0">
                <a:solidFill>
                  <a:prstClr val="black"/>
                </a:solidFill>
                <a:latin typeface="Arial"/>
                <a:cs typeface="Arial"/>
              </a:rPr>
              <a:t>by</a:t>
            </a:r>
            <a:r>
              <a:rPr lang="mr-IN" sz="700" i="1" dirty="0" smtClean="0">
                <a:solidFill>
                  <a:prstClr val="black"/>
                </a:solidFill>
                <a:latin typeface="Arial"/>
                <a:cs typeface="Arial"/>
              </a:rPr>
              <a:t>…</a:t>
            </a:r>
            <a:r>
              <a:rPr lang="en-US" sz="700" i="1" dirty="0" smtClean="0">
                <a:solidFill>
                  <a:prstClr val="black"/>
                </a:solidFill>
                <a:latin typeface="Arial"/>
                <a:cs typeface="Arial"/>
              </a:rPr>
              <a:t>  </a:t>
            </a:r>
            <a:endParaRPr lang="en-US" sz="700" i="1" dirty="0">
              <a:solidFill>
                <a:prstClr val="black"/>
              </a:solidFill>
              <a:latin typeface="Calibri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130535" y="5212426"/>
            <a:ext cx="2740664" cy="777130"/>
          </a:xfrm>
          <a:prstGeom prst="rect">
            <a:avLst/>
          </a:prstGeom>
          <a:solidFill>
            <a:schemeClr val="bg1"/>
          </a:solidFill>
          <a:ln>
            <a:solidFill>
              <a:srgbClr val="92D050"/>
            </a:solidFill>
          </a:ln>
        </p:spPr>
        <p:txBody>
          <a:bodyPr wrap="square" lIns="38094" tIns="19047" rIns="38094" bIns="19047" rtlCol="0">
            <a:spAutoFit/>
          </a:bodyPr>
          <a:lstStyle/>
          <a:p>
            <a:pPr algn="ctr" defTabSz="913488"/>
            <a:r>
              <a:rPr lang="en-US" sz="1200" b="1" i="1" dirty="0">
                <a:solidFill>
                  <a:srgbClr val="92D050"/>
                </a:solidFill>
                <a:latin typeface="Calibri"/>
              </a:rPr>
              <a:t>Space for informative visual:  Graphs,</a:t>
            </a:r>
          </a:p>
          <a:p>
            <a:pPr algn="ctr" defTabSz="913488"/>
            <a:r>
              <a:rPr lang="en-US" sz="1200" b="1" i="1" dirty="0">
                <a:solidFill>
                  <a:srgbClr val="92D050"/>
                </a:solidFill>
                <a:latin typeface="Calibri"/>
              </a:rPr>
              <a:t>Photo,</a:t>
            </a:r>
          </a:p>
          <a:p>
            <a:pPr algn="ctr" defTabSz="913488"/>
            <a:r>
              <a:rPr lang="en-US" sz="1200" b="1" i="1" dirty="0">
                <a:solidFill>
                  <a:srgbClr val="92D050"/>
                </a:solidFill>
                <a:latin typeface="Calibri"/>
              </a:rPr>
              <a:t>Table,</a:t>
            </a:r>
          </a:p>
          <a:p>
            <a:pPr algn="ctr" defTabSz="913488"/>
            <a:r>
              <a:rPr lang="en-US" sz="1200" b="1" i="1" dirty="0">
                <a:solidFill>
                  <a:srgbClr val="92D050"/>
                </a:solidFill>
                <a:latin typeface="Calibri"/>
              </a:rPr>
              <a:t>Other</a:t>
            </a:r>
            <a:endParaRPr lang="en-US" b="1" i="1" dirty="0">
              <a:solidFill>
                <a:srgbClr val="92D050"/>
              </a:solidFill>
              <a:latin typeface="Calibri"/>
            </a:endParaRPr>
          </a:p>
        </p:txBody>
      </p:sp>
      <p:sp>
        <p:nvSpPr>
          <p:cNvPr id="41" name="Rounded Rectangle 40"/>
          <p:cNvSpPr/>
          <p:nvPr/>
        </p:nvSpPr>
        <p:spPr bwMode="auto">
          <a:xfrm>
            <a:off x="6098318" y="3968526"/>
            <a:ext cx="2700040" cy="261195"/>
          </a:xfrm>
          <a:prstGeom prst="roundRect">
            <a:avLst/>
          </a:prstGeom>
          <a:solidFill>
            <a:srgbClr val="0070C0">
              <a:alpha val="91000"/>
            </a:srgb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38094" tIns="19047" rIns="38094" bIns="19047">
            <a:prstTxWarp prst="textNoShape">
              <a:avLst/>
            </a:prstTxWarp>
          </a:bodyPr>
          <a:lstStyle/>
          <a:p>
            <a:pPr algn="ctr" defTabSz="913488" eaLnBrk="0" hangingPunct="0">
              <a:defRPr/>
            </a:pPr>
            <a:r>
              <a:rPr lang="en-US" sz="1400" b="1" dirty="0" smtClean="0">
                <a:solidFill>
                  <a:prstClr val="white"/>
                </a:solidFill>
                <a:latin typeface="Arial" pitchFamily="37" charset="0"/>
                <a:ea typeface="ヒラギノ角ゴ Pro W3" pitchFamily="37" charset="-128"/>
                <a:cs typeface="ヒラギノ角ゴ Pro W3" pitchFamily="37" charset="-128"/>
              </a:rPr>
              <a:t>NEXT STEPS</a:t>
            </a:r>
            <a:endParaRPr lang="en-US" sz="1400" dirty="0">
              <a:solidFill>
                <a:prstClr val="white"/>
              </a:solidFill>
              <a:latin typeface="Arial" pitchFamily="37" charset="0"/>
              <a:ea typeface="ヒラギノ角ゴ Pro W3" pitchFamily="37" charset="-128"/>
              <a:cs typeface="ヒラギノ角ゴ Pro W3" pitchFamily="37" charset="-128"/>
            </a:endParaRPr>
          </a:p>
        </p:txBody>
      </p:sp>
      <p:sp>
        <p:nvSpPr>
          <p:cNvPr id="43" name="Text Box 23"/>
          <p:cNvSpPr txBox="1">
            <a:spLocks noChangeArrowheads="1"/>
          </p:cNvSpPr>
          <p:nvPr/>
        </p:nvSpPr>
        <p:spPr bwMode="auto">
          <a:xfrm>
            <a:off x="3112818" y="2738745"/>
            <a:ext cx="2851525" cy="77713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38094" tIns="19047" rIns="38094" bIns="19047">
            <a:prstTxWarp prst="textNoShape">
              <a:avLst/>
            </a:prstTxWarp>
            <a:spAutoFit/>
          </a:bodyPr>
          <a:lstStyle/>
          <a:p>
            <a:pPr defTabSz="913488">
              <a:buSzPct val="100000"/>
            </a:pP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Describe impact (or lack of impact) on student learning problem you had identified.</a:t>
            </a:r>
          </a:p>
          <a:p>
            <a:pPr defTabSz="913488">
              <a:buSzPct val="100000"/>
            </a:pPr>
            <a:endParaRPr lang="en-US" sz="1200" dirty="0">
              <a:solidFill>
                <a:prstClr val="black"/>
              </a:solidFill>
              <a:latin typeface="Calibri"/>
            </a:endParaRPr>
          </a:p>
        </p:txBody>
      </p:sp>
      <p:sp>
        <p:nvSpPr>
          <p:cNvPr id="37" name="Rounded Rectangle 36"/>
          <p:cNvSpPr/>
          <p:nvPr/>
        </p:nvSpPr>
        <p:spPr bwMode="auto">
          <a:xfrm>
            <a:off x="3130535" y="2166415"/>
            <a:ext cx="2833809" cy="485139"/>
          </a:xfrm>
          <a:prstGeom prst="roundRect">
            <a:avLst/>
          </a:prstGeom>
          <a:solidFill>
            <a:srgbClr val="92D05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38094" tIns="19047" rIns="38094" bIns="19047">
            <a:prstTxWarp prst="textNoShape">
              <a:avLst/>
            </a:prstTxWarp>
          </a:bodyPr>
          <a:lstStyle/>
          <a:p>
            <a:pPr algn="ctr" defTabSz="913488" eaLnBrk="0" hangingPunct="0">
              <a:defRPr/>
            </a:pPr>
            <a:r>
              <a:rPr lang="en-US" sz="1400" b="1" cap="all" dirty="0" smtClean="0">
                <a:solidFill>
                  <a:prstClr val="white"/>
                </a:solidFill>
                <a:latin typeface="Arial" pitchFamily="37" charset="0"/>
                <a:ea typeface="ヒラギノ角ゴ Pro W3" pitchFamily="37" charset="-128"/>
                <a:cs typeface="ヒラギノ角ゴ Pro W3" pitchFamily="37" charset="-128"/>
              </a:rPr>
              <a:t>Impacts on student problem</a:t>
            </a:r>
            <a:endParaRPr lang="en-US" sz="1400" b="1" cap="all" dirty="0">
              <a:solidFill>
                <a:prstClr val="black"/>
              </a:solidFill>
              <a:latin typeface="Arial" pitchFamily="37" charset="0"/>
              <a:ea typeface="ヒラギノ角ゴ Pro W3" pitchFamily="37" charset="-128"/>
              <a:cs typeface="ヒラギノ角ゴ Pro W3" pitchFamily="37" charset="-128"/>
            </a:endParaRPr>
          </a:p>
        </p:txBody>
      </p:sp>
      <p:sp>
        <p:nvSpPr>
          <p:cNvPr id="30" name="Rounded Rectangle 29"/>
          <p:cNvSpPr/>
          <p:nvPr/>
        </p:nvSpPr>
        <p:spPr bwMode="auto">
          <a:xfrm>
            <a:off x="3138539" y="3687330"/>
            <a:ext cx="2825804" cy="262458"/>
          </a:xfrm>
          <a:prstGeom prst="roundRect">
            <a:avLst/>
          </a:prstGeom>
          <a:solidFill>
            <a:srgbClr val="92D05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38094" tIns="19047" rIns="38094" bIns="19047">
            <a:prstTxWarp prst="textNoShape">
              <a:avLst/>
            </a:prstTxWarp>
          </a:bodyPr>
          <a:lstStyle/>
          <a:p>
            <a:pPr algn="ctr" defTabSz="913488" eaLnBrk="0" hangingPunct="0">
              <a:defRPr/>
            </a:pPr>
            <a:r>
              <a:rPr lang="en-US" sz="1400" b="1" cap="all" dirty="0" smtClean="0">
                <a:solidFill>
                  <a:prstClr val="white"/>
                </a:solidFill>
                <a:latin typeface="Arial" pitchFamily="37" charset="0"/>
                <a:ea typeface="ヒラギノ角ゴ Pro W3" pitchFamily="37" charset="-128"/>
                <a:cs typeface="ヒラギノ角ゴ Pro W3" pitchFamily="37" charset="-128"/>
              </a:rPr>
              <a:t>Data Collection</a:t>
            </a:r>
            <a:endParaRPr lang="en-US" sz="1400" b="1" cap="all" dirty="0">
              <a:solidFill>
                <a:prstClr val="black"/>
              </a:solidFill>
              <a:latin typeface="Arial" pitchFamily="37" charset="0"/>
              <a:ea typeface="ヒラギノ角ゴ Pro W3" pitchFamily="37" charset="-128"/>
              <a:cs typeface="ヒラギノ角ゴ Pro W3" pitchFamily="37" charset="-128"/>
            </a:endParaRPr>
          </a:p>
        </p:txBody>
      </p:sp>
      <p:sp>
        <p:nvSpPr>
          <p:cNvPr id="31" name="Text Box 25"/>
          <p:cNvSpPr txBox="1">
            <a:spLocks noChangeArrowheads="1"/>
          </p:cNvSpPr>
          <p:nvPr/>
        </p:nvSpPr>
        <p:spPr bwMode="auto">
          <a:xfrm>
            <a:off x="3130535" y="4041769"/>
            <a:ext cx="2833808" cy="961796"/>
          </a:xfrm>
          <a:prstGeom prst="rect">
            <a:avLst/>
          </a:prstGeom>
          <a:solidFill>
            <a:srgbClr val="FFFF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38094" tIns="19047" rIns="38094" bIns="19047">
            <a:prstTxWarp prst="textNoShape">
              <a:avLst/>
            </a:prstTxWarp>
            <a:spAutoFit/>
          </a:bodyPr>
          <a:lstStyle/>
          <a:p>
            <a:pPr defTabSz="913488">
              <a:buSzPct val="100000"/>
            </a:pP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Describe any data you collected to test the impact of your intervention. (Surveys</a:t>
            </a:r>
            <a:r>
              <a:rPr lang="en-US" sz="1200" dirty="0">
                <a:solidFill>
                  <a:prstClr val="black"/>
                </a:solidFill>
                <a:latin typeface="Arial"/>
                <a:cs typeface="Arial"/>
              </a:rPr>
              <a:t>, reflections, feedback forms, </a:t>
            </a:r>
            <a:r>
              <a:rPr lang="en-US" sz="1200" dirty="0" smtClean="0">
                <a:solidFill>
                  <a:prstClr val="black"/>
                </a:solidFill>
                <a:latin typeface="Arial"/>
                <a:cs typeface="Arial"/>
              </a:rPr>
              <a:t>interviews, student assessment data, etc.)</a:t>
            </a:r>
            <a:endParaRPr lang="en-US" sz="1200" dirty="0">
              <a:solidFill>
                <a:prstClr val="black"/>
              </a:solidFill>
              <a:latin typeface="Calibri"/>
            </a:endParaRPr>
          </a:p>
        </p:txBody>
      </p:sp>
      <p:sp>
        <p:nvSpPr>
          <p:cNvPr id="34" name="Rounded Rectangle 33"/>
          <p:cNvSpPr/>
          <p:nvPr/>
        </p:nvSpPr>
        <p:spPr bwMode="auto">
          <a:xfrm>
            <a:off x="337948" y="5054208"/>
            <a:ext cx="2612999" cy="262458"/>
          </a:xfrm>
          <a:prstGeom prst="roundRect">
            <a:avLst/>
          </a:prstGeom>
          <a:solidFill>
            <a:srgbClr val="76D6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38094" tIns="19047" rIns="38094" bIns="19047">
            <a:prstTxWarp prst="textNoShape">
              <a:avLst/>
            </a:prstTxWarp>
          </a:bodyPr>
          <a:lstStyle/>
          <a:p>
            <a:pPr algn="ctr" defTabSz="913488" eaLnBrk="0" hangingPunct="0">
              <a:defRPr/>
            </a:pPr>
            <a:r>
              <a:rPr lang="en-US" sz="1400" b="1" cap="all" dirty="0" smtClean="0">
                <a:solidFill>
                  <a:prstClr val="white"/>
                </a:solidFill>
                <a:latin typeface="Arial" pitchFamily="37" charset="0"/>
                <a:ea typeface="ヒラギノ角ゴ Pro W3" pitchFamily="37" charset="-128"/>
                <a:cs typeface="ヒラギノ角ゴ Pro W3" pitchFamily="37" charset="-128"/>
              </a:rPr>
              <a:t>HELPFUL Resources</a:t>
            </a:r>
            <a:endParaRPr lang="en-US" sz="1400" b="1" cap="all" dirty="0">
              <a:solidFill>
                <a:prstClr val="black"/>
              </a:solidFill>
              <a:latin typeface="Arial" pitchFamily="37" charset="0"/>
              <a:ea typeface="ヒラギノ角ゴ Pro W3" pitchFamily="37" charset="-128"/>
              <a:cs typeface="ヒラギノ角ゴ Pro W3" pitchFamily="37" charset="-128"/>
            </a:endParaRPr>
          </a:p>
        </p:txBody>
      </p:sp>
      <p:sp>
        <p:nvSpPr>
          <p:cNvPr id="36" name="Text Box 25"/>
          <p:cNvSpPr txBox="1">
            <a:spLocks noChangeArrowheads="1"/>
          </p:cNvSpPr>
          <p:nvPr/>
        </p:nvSpPr>
        <p:spPr bwMode="auto">
          <a:xfrm>
            <a:off x="358851" y="5408398"/>
            <a:ext cx="2615106" cy="961796"/>
          </a:xfrm>
          <a:prstGeom prst="rect">
            <a:avLst/>
          </a:prstGeom>
          <a:solidFill>
            <a:srgbClr val="FFFF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38094" tIns="19047" rIns="38094" bIns="19047">
            <a:prstTxWarp prst="textNoShape">
              <a:avLst/>
            </a:prstTxWarp>
            <a:spAutoFit/>
          </a:bodyPr>
          <a:lstStyle/>
          <a:p>
            <a:pPr defTabSz="913488">
              <a:buSzPct val="100000"/>
            </a:pPr>
            <a:r>
              <a:rPr lang="en-US" sz="1200" dirty="0" smtClean="0">
                <a:solidFill>
                  <a:prstClr val="black"/>
                </a:solidFill>
                <a:latin typeface="Calibri"/>
              </a:rPr>
              <a:t>Describe and provide information for any resources that were useful when implementing your </a:t>
            </a:r>
            <a:r>
              <a:rPr lang="en-US" sz="1200" dirty="0" smtClean="0">
                <a:solidFill>
                  <a:prstClr val="black"/>
                </a:solidFill>
                <a:latin typeface="Calibri"/>
              </a:rPr>
              <a:t>strategy. </a:t>
            </a:r>
            <a:endParaRPr lang="en-US" sz="1200" dirty="0" smtClean="0">
              <a:solidFill>
                <a:prstClr val="black"/>
              </a:solidFill>
              <a:latin typeface="Calibri"/>
            </a:endParaRPr>
          </a:p>
          <a:p>
            <a:pPr defTabSz="913488">
              <a:buSzPct val="100000"/>
            </a:pPr>
            <a:r>
              <a:rPr lang="en-US" sz="1200" dirty="0" smtClean="0">
                <a:solidFill>
                  <a:prstClr val="black"/>
                </a:solidFill>
                <a:latin typeface="Calibri"/>
              </a:rPr>
              <a:t>(Websites, blogs, curricular resources, articles, colleague with expertise, etc.)</a:t>
            </a:r>
            <a:endParaRPr lang="en-US" sz="1200" dirty="0">
              <a:solidFill>
                <a:prstClr val="black"/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2128127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:mv="urn:schemas-microsoft-com:mac:vml"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252</Words>
  <Application>Microsoft Macintosh PowerPoint</Application>
  <PresentationFormat>On-screen Show (4:3)</PresentationFormat>
  <Paragraphs>29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</vt:lpstr>
      <vt:lpstr>Calibri Light</vt:lpstr>
      <vt:lpstr>ヒラギノ角ゴ Pro W3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15.0025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Shannon Warren</dc:creator>
  <cp:lastModifiedBy>Shannon Warren</cp:lastModifiedBy>
  <cp:revision>1</cp:revision>
  <dcterms:created xsi:type="dcterms:W3CDTF">2018-02-02T22:57:40Z</dcterms:created>
  <dcterms:modified xsi:type="dcterms:W3CDTF">2018-02-02T22:59:27Z</dcterms:modified>
</cp:coreProperties>
</file>

<file path=docProps/thumbnail.jpeg>
</file>